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handoutMasterIdLst>
    <p:handoutMasterId r:id="rId18"/>
  </p:handoutMasterIdLst>
  <p:sldIdLst>
    <p:sldId id="256" r:id="rId2"/>
    <p:sldId id="257" r:id="rId3"/>
    <p:sldId id="263" r:id="rId4"/>
    <p:sldId id="258" r:id="rId5"/>
    <p:sldId id="264" r:id="rId6"/>
    <p:sldId id="259" r:id="rId7"/>
    <p:sldId id="265" r:id="rId8"/>
    <p:sldId id="260" r:id="rId9"/>
    <p:sldId id="261" r:id="rId10"/>
    <p:sldId id="262" r:id="rId11"/>
    <p:sldId id="266" r:id="rId12"/>
    <p:sldId id="270" r:id="rId13"/>
    <p:sldId id="271" r:id="rId14"/>
    <p:sldId id="267" r:id="rId15"/>
    <p:sldId id="268" r:id="rId16"/>
    <p:sldId id="269" r:id="rId17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52" autoAdjust="0"/>
    <p:restoredTop sz="94660"/>
  </p:normalViewPr>
  <p:slideViewPr>
    <p:cSldViewPr snapToGrid="0">
      <p:cViewPr varScale="1">
        <p:scale>
          <a:sx n="73" d="100"/>
          <a:sy n="73" d="100"/>
        </p:scale>
        <p:origin x="69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13BF89A-D8BF-489A-AC8C-59226BDD92D9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962F16E-316C-4727-8519-56DB0502C4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9285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9FF0-7C35-4627-91A3-C691C51BD72A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7595-F5A5-4D3D-9884-B1D2CA826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69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9FF0-7C35-4627-91A3-C691C51BD72A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7595-F5A5-4D3D-9884-B1D2CA826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960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9FF0-7C35-4627-91A3-C691C51BD72A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7595-F5A5-4D3D-9884-B1D2CA8261A7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8794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9FF0-7C35-4627-91A3-C691C51BD72A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7595-F5A5-4D3D-9884-B1D2CA826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146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9FF0-7C35-4627-91A3-C691C51BD72A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7595-F5A5-4D3D-9884-B1D2CA8261A7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498670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9FF0-7C35-4627-91A3-C691C51BD72A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7595-F5A5-4D3D-9884-B1D2CA826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418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9FF0-7C35-4627-91A3-C691C51BD72A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7595-F5A5-4D3D-9884-B1D2CA826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3745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9FF0-7C35-4627-91A3-C691C51BD72A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7595-F5A5-4D3D-9884-B1D2CA826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060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9FF0-7C35-4627-91A3-C691C51BD72A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7595-F5A5-4D3D-9884-B1D2CA826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422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9FF0-7C35-4627-91A3-C691C51BD72A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7595-F5A5-4D3D-9884-B1D2CA826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002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9FF0-7C35-4627-91A3-C691C51BD72A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7595-F5A5-4D3D-9884-B1D2CA826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9FF0-7C35-4627-91A3-C691C51BD72A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7595-F5A5-4D3D-9884-B1D2CA826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318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9FF0-7C35-4627-91A3-C691C51BD72A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7595-F5A5-4D3D-9884-B1D2CA826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969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9FF0-7C35-4627-91A3-C691C51BD72A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7595-F5A5-4D3D-9884-B1D2CA826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656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9FF0-7C35-4627-91A3-C691C51BD72A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7595-F5A5-4D3D-9884-B1D2CA826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387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9FF0-7C35-4627-91A3-C691C51BD72A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7595-F5A5-4D3D-9884-B1D2CA826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812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029FF0-7C35-4627-91A3-C691C51BD72A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0977595-F5A5-4D3D-9884-B1D2CA826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395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-gcgeX20x3g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X9tHuI7zVo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hyperlink" Target="https://www.youtube.com/watch?v=VCDOr6au_H8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qDQpZT3GhDg" TargetMode="External"/><Relationship Id="rId5" Type="http://schemas.openxmlformats.org/officeDocument/2006/relationships/hyperlink" Target="https://www.youtube.com/watch?v=E2VCwBzGdPM" TargetMode="Externa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d08ZnxapXFQ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j48T9BoKxlI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-ybTyhiaVY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024" y="1122362"/>
            <a:ext cx="11900647" cy="4162332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Chapter 8: The Jazz Age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br>
              <a:rPr lang="en-US" dirty="0" smtClean="0"/>
            </a:br>
            <a:r>
              <a:rPr lang="en-US" sz="4800" dirty="0" smtClean="0">
                <a:solidFill>
                  <a:srgbClr val="FF0000"/>
                </a:solidFill>
              </a:rPr>
              <a:t>Lesson 4: Cultural Innovation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>
                <a:solidFill>
                  <a:schemeClr val="accent2">
                    <a:lumMod val="75000"/>
                  </a:schemeClr>
                </a:solidFill>
              </a:rPr>
              <a:t>Lesson 5: African American Culture and Politics</a:t>
            </a:r>
            <a:endParaRPr lang="en-US" sz="4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73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Harlem Renaissance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Writers</a:t>
            </a:r>
          </a:p>
          <a:p>
            <a:pPr lvl="1"/>
            <a:r>
              <a:rPr lang="en-US" dirty="0" smtClean="0"/>
              <a:t>Claud McKay, Langston Hughes, Zora Neal Hurston</a:t>
            </a:r>
          </a:p>
          <a:p>
            <a:r>
              <a:rPr lang="en-US" dirty="0" smtClean="0"/>
              <a:t>Jazz</a:t>
            </a:r>
          </a:p>
          <a:p>
            <a:pPr lvl="1"/>
            <a:r>
              <a:rPr lang="en-US" dirty="0" smtClean="0"/>
              <a:t>Luis Armstrong, Duke Ellington</a:t>
            </a:r>
          </a:p>
          <a:p>
            <a:r>
              <a:rPr lang="en-US" dirty="0" smtClean="0"/>
              <a:t>Blues</a:t>
            </a:r>
          </a:p>
          <a:p>
            <a:pPr lvl="1"/>
            <a:r>
              <a:rPr lang="en-US" dirty="0" smtClean="0"/>
              <a:t>Bessie Smith </a:t>
            </a:r>
          </a:p>
          <a:p>
            <a:r>
              <a:rPr lang="en-US" dirty="0" smtClean="0"/>
              <a:t>The Apollo Theater in Harlem</a:t>
            </a:r>
          </a:p>
          <a:p>
            <a:pPr lvl="1"/>
            <a:r>
              <a:rPr lang="en-US" i="1" dirty="0" smtClean="0"/>
              <a:t>Shuffle Along</a:t>
            </a:r>
            <a:r>
              <a:rPr lang="en-US" dirty="0" smtClean="0"/>
              <a:t>, first African American Musical</a:t>
            </a:r>
          </a:p>
          <a:p>
            <a:pPr lvl="1"/>
            <a:r>
              <a:rPr lang="en-US" i="1" dirty="0" smtClean="0"/>
              <a:t>Emperor Jones, Show Boat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122" name="Picture 2" descr="http://tdl.org/txlor-dspace/bitstream/handle/2249.3/269/images/image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2826" y="1214203"/>
            <a:ext cx="3507460" cy="4567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704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Claud McKay			Langston Hughes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41120"/>
            <a:ext cx="4014217" cy="4835843"/>
          </a:xfrm>
        </p:spPr>
        <p:txBody>
          <a:bodyPr/>
          <a:lstStyle/>
          <a:p>
            <a:r>
              <a:rPr lang="en-US" dirty="0" smtClean="0"/>
              <a:t>1922 poetry collection </a:t>
            </a:r>
            <a:r>
              <a:rPr lang="en-US" u="sng" dirty="0" smtClean="0">
                <a:solidFill>
                  <a:srgbClr val="FF0000"/>
                </a:solidFill>
              </a:rPr>
              <a:t>Harlem Shadows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Expressed a proud defiance and bitter contempt of racism 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367271" y="1341120"/>
            <a:ext cx="5824729" cy="43877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Leading voice of African Americans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460" y="3425722"/>
            <a:ext cx="2214180" cy="308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381" y="1779897"/>
            <a:ext cx="3251381" cy="2438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318" y="3164437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4717317" y="2293142"/>
            <a:ext cx="600251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Zora Neal Hurston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sz="2800" dirty="0" smtClean="0"/>
              <a:t>Wrote </a:t>
            </a:r>
            <a:r>
              <a:rPr lang="en-US" sz="2800" dirty="0"/>
              <a:t>about African American woman</a:t>
            </a:r>
          </a:p>
        </p:txBody>
      </p:sp>
    </p:spTree>
    <p:extLst>
      <p:ext uri="{BB962C8B-B14F-4D97-AF65-F5344CB8AC3E}">
        <p14:creationId xmlns:p14="http://schemas.microsoft.com/office/powerpoint/2010/main" val="426585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Claude McKay, 1889 - 1948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i="1" dirty="0" smtClean="0"/>
              <a:t>If </a:t>
            </a:r>
            <a:r>
              <a:rPr lang="en-US" i="1" dirty="0"/>
              <a:t>We Must </a:t>
            </a:r>
            <a:r>
              <a:rPr lang="en-US" i="1" dirty="0" smtClean="0"/>
              <a:t>Die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8496" y="1633729"/>
            <a:ext cx="11777472" cy="522427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dirty="0"/>
              <a:t>If we must die—let it not be like hogs</a:t>
            </a:r>
          </a:p>
          <a:p>
            <a:pPr marL="0" indent="0" algn="ctr">
              <a:buNone/>
            </a:pPr>
            <a:r>
              <a:rPr lang="en-US" dirty="0"/>
              <a:t>Hunted and penned in an inglorious spot,</a:t>
            </a:r>
          </a:p>
          <a:p>
            <a:pPr marL="0" indent="0" algn="ctr">
              <a:buNone/>
            </a:pPr>
            <a:r>
              <a:rPr lang="en-US" dirty="0"/>
              <a:t>While round us bark the mad and hungry dogs,</a:t>
            </a:r>
          </a:p>
          <a:p>
            <a:pPr marL="0" indent="0" algn="ctr">
              <a:buNone/>
            </a:pPr>
            <a:r>
              <a:rPr lang="en-US" dirty="0"/>
              <a:t>Making their mock at our accursed lot.</a:t>
            </a:r>
          </a:p>
          <a:p>
            <a:pPr marL="0" indent="0" algn="ctr">
              <a:buNone/>
            </a:pPr>
            <a:r>
              <a:rPr lang="en-US" dirty="0"/>
              <a:t>If we must die—oh, let us nobly die,</a:t>
            </a:r>
          </a:p>
          <a:p>
            <a:pPr marL="0" indent="0" algn="ctr">
              <a:buNone/>
            </a:pPr>
            <a:r>
              <a:rPr lang="en-US" dirty="0"/>
              <a:t>So that our precious blood may not be shed</a:t>
            </a:r>
          </a:p>
          <a:p>
            <a:pPr marL="0" indent="0" algn="ctr">
              <a:buNone/>
            </a:pPr>
            <a:r>
              <a:rPr lang="en-US" dirty="0"/>
              <a:t>In vain; then even the monsters we defy</a:t>
            </a:r>
          </a:p>
          <a:p>
            <a:pPr marL="0" indent="0" algn="ctr">
              <a:buNone/>
            </a:pPr>
            <a:r>
              <a:rPr lang="en-US" dirty="0"/>
              <a:t>Shall be constrained to honor us though dead!</a:t>
            </a:r>
          </a:p>
          <a:p>
            <a:pPr marL="0" indent="0" algn="ctr">
              <a:buNone/>
            </a:pPr>
            <a:r>
              <a:rPr lang="en-US" dirty="0"/>
              <a:t>Oh, Kinsmen!  We must meet the common foe;</a:t>
            </a:r>
          </a:p>
          <a:p>
            <a:pPr marL="0" indent="0" algn="ctr">
              <a:buNone/>
            </a:pPr>
            <a:r>
              <a:rPr lang="en-US" dirty="0"/>
              <a:t>Though far outnumbered, let us show us brave,</a:t>
            </a:r>
          </a:p>
          <a:p>
            <a:pPr marL="0" indent="0" algn="ctr">
              <a:buNone/>
            </a:pPr>
            <a:r>
              <a:rPr lang="en-US" dirty="0" smtClean="0"/>
              <a:t>And for their thousand blows deal one deathblow!</a:t>
            </a:r>
          </a:p>
          <a:p>
            <a:pPr marL="0" indent="0" algn="ctr">
              <a:buNone/>
            </a:pPr>
            <a:r>
              <a:rPr lang="en-US" dirty="0" smtClean="0"/>
              <a:t>What </a:t>
            </a:r>
            <a:r>
              <a:rPr lang="en-US" dirty="0"/>
              <a:t>though before us lies the open grave?</a:t>
            </a:r>
          </a:p>
          <a:p>
            <a:pPr marL="0" indent="0" algn="ctr">
              <a:buNone/>
            </a:pPr>
            <a:r>
              <a:rPr lang="en-US" dirty="0"/>
              <a:t>Like men we’ll face the murderous, cowardly pack,</a:t>
            </a:r>
          </a:p>
          <a:p>
            <a:pPr marL="0" indent="0" algn="ctr">
              <a:buNone/>
            </a:pPr>
            <a:r>
              <a:rPr lang="en-US" dirty="0"/>
              <a:t>Pressed to the wall, dying, but fighting back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72" y="1852954"/>
            <a:ext cx="2214180" cy="308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5332" y="5108449"/>
            <a:ext cx="318786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hlinkClick r:id="rId3"/>
              </a:rPr>
              <a:t>https://www.youtube.com/watch?v=-gcgeX20x3g</a:t>
            </a:r>
            <a:r>
              <a:rPr lang="en-US" sz="1100" dirty="0" smtClean="0"/>
              <a:t> 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73320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0"/>
          <a:stretch/>
        </p:blipFill>
        <p:spPr bwMode="auto">
          <a:xfrm>
            <a:off x="5292956" y="277976"/>
            <a:ext cx="1900324" cy="18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824" y="377318"/>
            <a:ext cx="10341865" cy="1325563"/>
          </a:xfrm>
        </p:spPr>
        <p:txBody>
          <a:bodyPr>
            <a:normAutofit fontScale="90000"/>
          </a:bodyPr>
          <a:lstStyle/>
          <a:p>
            <a:pPr marL="0" indent="0" algn="ctr"/>
            <a:r>
              <a:rPr lang="en-US" cap="all" dirty="0" smtClean="0"/>
              <a:t/>
            </a:r>
            <a:br>
              <a:rPr lang="en-US" cap="all" dirty="0" smtClean="0"/>
            </a:br>
            <a:r>
              <a:rPr lang="en-US" cap="all" dirty="0" smtClean="0"/>
              <a:t>Langston Hughes                         </a:t>
            </a:r>
            <a:r>
              <a:rPr lang="en-US" i="1" dirty="0" smtClean="0"/>
              <a:t>Mother </a:t>
            </a:r>
            <a:r>
              <a:rPr lang="en-US" i="1" dirty="0"/>
              <a:t>to Son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" y="1825625"/>
            <a:ext cx="11887200" cy="4904359"/>
          </a:xfrm>
        </p:spPr>
        <p:txBody>
          <a:bodyPr numCol="2"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US" sz="3400" dirty="0" smtClean="0"/>
              <a:t>Well, </a:t>
            </a:r>
            <a:r>
              <a:rPr lang="en-US" sz="3400" dirty="0"/>
              <a:t>son, I’ll tell you:</a:t>
            </a:r>
          </a:p>
          <a:p>
            <a:pPr marL="0" indent="0" algn="ctr">
              <a:buNone/>
            </a:pPr>
            <a:r>
              <a:rPr lang="en-US" sz="3400" dirty="0"/>
              <a:t>Life for me </a:t>
            </a:r>
            <a:r>
              <a:rPr lang="en-US" sz="3400" dirty="0" err="1"/>
              <a:t>ain’t</a:t>
            </a:r>
            <a:r>
              <a:rPr lang="en-US" sz="3400" dirty="0"/>
              <a:t> been no crystal stair.</a:t>
            </a:r>
          </a:p>
          <a:p>
            <a:pPr marL="0" indent="0" algn="ctr">
              <a:buNone/>
            </a:pPr>
            <a:r>
              <a:rPr lang="en-US" sz="3400" dirty="0"/>
              <a:t>It’s had tacks in it,</a:t>
            </a:r>
          </a:p>
          <a:p>
            <a:pPr marL="0" indent="0" algn="ctr">
              <a:buNone/>
            </a:pPr>
            <a:r>
              <a:rPr lang="en-US" sz="3400" dirty="0"/>
              <a:t>And splinters,</a:t>
            </a:r>
          </a:p>
          <a:p>
            <a:pPr marL="0" indent="0" algn="ctr">
              <a:buNone/>
            </a:pPr>
            <a:r>
              <a:rPr lang="en-US" sz="3400" dirty="0"/>
              <a:t>And boards torn up,</a:t>
            </a:r>
          </a:p>
          <a:p>
            <a:pPr marL="0" indent="0" algn="ctr">
              <a:buNone/>
            </a:pPr>
            <a:r>
              <a:rPr lang="en-US" sz="3400" dirty="0"/>
              <a:t>And places with no carpet on the floor—</a:t>
            </a:r>
          </a:p>
          <a:p>
            <a:pPr marL="0" indent="0" algn="ctr">
              <a:buNone/>
            </a:pPr>
            <a:r>
              <a:rPr lang="en-US" sz="3400" dirty="0"/>
              <a:t>Bare.</a:t>
            </a:r>
          </a:p>
          <a:p>
            <a:pPr marL="0" indent="0" algn="ctr">
              <a:buNone/>
            </a:pPr>
            <a:r>
              <a:rPr lang="en-US" sz="3400" dirty="0"/>
              <a:t>But all the time</a:t>
            </a:r>
          </a:p>
          <a:p>
            <a:pPr marL="0" indent="0" algn="ctr">
              <a:buNone/>
            </a:pPr>
            <a:r>
              <a:rPr lang="en-US" sz="3400" dirty="0" err="1"/>
              <a:t>I’se</a:t>
            </a:r>
            <a:r>
              <a:rPr lang="en-US" sz="3400" dirty="0"/>
              <a:t> been a-</a:t>
            </a:r>
            <a:r>
              <a:rPr lang="en-US" sz="3400" dirty="0" err="1"/>
              <a:t>climbin</a:t>
            </a:r>
            <a:r>
              <a:rPr lang="en-US" sz="3400" dirty="0"/>
              <a:t>’ on,</a:t>
            </a:r>
          </a:p>
          <a:p>
            <a:pPr marL="0" indent="0" algn="ctr">
              <a:buNone/>
            </a:pPr>
            <a:r>
              <a:rPr lang="en-US" sz="3400" dirty="0"/>
              <a:t>And </a:t>
            </a:r>
            <a:r>
              <a:rPr lang="en-US" sz="3400" dirty="0" err="1"/>
              <a:t>reachin</a:t>
            </a:r>
            <a:r>
              <a:rPr lang="en-US" sz="3400" dirty="0"/>
              <a:t>’ </a:t>
            </a:r>
            <a:r>
              <a:rPr lang="en-US" sz="3400" dirty="0" err="1"/>
              <a:t>landin’s</a:t>
            </a:r>
            <a:r>
              <a:rPr lang="en-US" sz="3400" dirty="0"/>
              <a:t>,</a:t>
            </a:r>
          </a:p>
          <a:p>
            <a:pPr marL="0" indent="0" algn="ctr">
              <a:buNone/>
            </a:pPr>
            <a:r>
              <a:rPr lang="en-US" sz="3400" dirty="0"/>
              <a:t>And </a:t>
            </a:r>
            <a:r>
              <a:rPr lang="en-US" sz="3400" dirty="0" err="1"/>
              <a:t>turnin</a:t>
            </a:r>
            <a:r>
              <a:rPr lang="en-US" sz="3400" dirty="0"/>
              <a:t>’ corners,</a:t>
            </a:r>
          </a:p>
          <a:p>
            <a:pPr marL="0" indent="0" algn="ctr">
              <a:buNone/>
            </a:pPr>
            <a:r>
              <a:rPr lang="en-US" sz="3400" dirty="0"/>
              <a:t>And sometimes </a:t>
            </a:r>
            <a:r>
              <a:rPr lang="en-US" sz="3400" dirty="0" err="1"/>
              <a:t>goin</a:t>
            </a:r>
            <a:r>
              <a:rPr lang="en-US" sz="3400" dirty="0"/>
              <a:t>’ in the dark</a:t>
            </a:r>
          </a:p>
          <a:p>
            <a:pPr marL="0" indent="0" algn="ctr">
              <a:buNone/>
            </a:pPr>
            <a:r>
              <a:rPr lang="en-US" sz="3400" dirty="0"/>
              <a:t>Where there </a:t>
            </a:r>
            <a:r>
              <a:rPr lang="en-US" sz="3400" dirty="0" err="1"/>
              <a:t>ain’t</a:t>
            </a:r>
            <a:r>
              <a:rPr lang="en-US" sz="3400" dirty="0"/>
              <a:t> been no light.</a:t>
            </a:r>
          </a:p>
          <a:p>
            <a:pPr marL="0" indent="0" algn="ctr">
              <a:buNone/>
            </a:pPr>
            <a:r>
              <a:rPr lang="en-US" sz="3400" dirty="0"/>
              <a:t>So boy, don’t you turn back.</a:t>
            </a:r>
          </a:p>
          <a:p>
            <a:pPr marL="0" indent="0" algn="ctr">
              <a:buNone/>
            </a:pPr>
            <a:r>
              <a:rPr lang="en-US" sz="3400" dirty="0"/>
              <a:t>Don’t you set down on the steps</a:t>
            </a:r>
          </a:p>
          <a:p>
            <a:pPr marL="0" indent="0" algn="ctr">
              <a:buNone/>
            </a:pPr>
            <a:r>
              <a:rPr lang="en-US" sz="3400" dirty="0" err="1"/>
              <a:t>’Cause</a:t>
            </a:r>
            <a:r>
              <a:rPr lang="en-US" sz="3400" dirty="0"/>
              <a:t> you finds it’s kinder hard.</a:t>
            </a:r>
          </a:p>
          <a:p>
            <a:pPr marL="0" indent="0" algn="ctr">
              <a:buNone/>
            </a:pPr>
            <a:r>
              <a:rPr lang="en-US" sz="3400" dirty="0"/>
              <a:t>Don’t you fall now—</a:t>
            </a:r>
          </a:p>
          <a:p>
            <a:pPr marL="0" indent="0" algn="ctr">
              <a:buNone/>
            </a:pPr>
            <a:r>
              <a:rPr lang="en-US" sz="3400" dirty="0"/>
              <a:t>For </a:t>
            </a:r>
            <a:r>
              <a:rPr lang="en-US" sz="3400" dirty="0" err="1"/>
              <a:t>I’se</a:t>
            </a:r>
            <a:r>
              <a:rPr lang="en-US" sz="3400" dirty="0"/>
              <a:t> still </a:t>
            </a:r>
            <a:r>
              <a:rPr lang="en-US" sz="3400" dirty="0" err="1"/>
              <a:t>goin</a:t>
            </a:r>
            <a:r>
              <a:rPr lang="en-US" sz="3400" dirty="0"/>
              <a:t>’, honey,</a:t>
            </a:r>
          </a:p>
          <a:p>
            <a:pPr marL="0" indent="0" algn="ctr">
              <a:buNone/>
            </a:pPr>
            <a:r>
              <a:rPr lang="en-US" sz="3400" dirty="0" err="1"/>
              <a:t>I’se</a:t>
            </a:r>
            <a:r>
              <a:rPr lang="en-US" sz="3400" dirty="0"/>
              <a:t> still </a:t>
            </a:r>
            <a:r>
              <a:rPr lang="en-US" sz="3400" dirty="0" err="1"/>
              <a:t>climbin</a:t>
            </a:r>
            <a:r>
              <a:rPr lang="en-US" sz="3400" dirty="0"/>
              <a:t>’,</a:t>
            </a:r>
          </a:p>
          <a:p>
            <a:pPr marL="0" indent="0" algn="ctr">
              <a:buNone/>
            </a:pPr>
            <a:r>
              <a:rPr lang="en-US" sz="3400" dirty="0"/>
              <a:t>And</a:t>
            </a:r>
            <a:r>
              <a:rPr lang="en-US" sz="3400" dirty="0">
                <a:solidFill>
                  <a:srgbClr val="FF0000"/>
                </a:solidFill>
              </a:rPr>
              <a:t> </a:t>
            </a:r>
            <a:r>
              <a:rPr lang="en-US" sz="3400" dirty="0"/>
              <a:t>life for me </a:t>
            </a:r>
            <a:r>
              <a:rPr lang="en-US" sz="3400" dirty="0" err="1"/>
              <a:t>ain’t</a:t>
            </a:r>
            <a:r>
              <a:rPr lang="en-US" sz="3400" dirty="0"/>
              <a:t> been no crystal stair.</a:t>
            </a:r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645778" y="6488668"/>
            <a:ext cx="49533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www.youtube.com/watch?v=NX9tHuI7zVo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03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Jazz and Blues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 smtClean="0">
                <a:latin typeface="+mj-lt"/>
              </a:rPr>
              <a:t>Luis Armstrong		Edward “Duke” Ellington	Bessie Smith</a:t>
            </a:r>
          </a:p>
          <a:p>
            <a:pPr marL="0" indent="0">
              <a:buNone/>
            </a:pPr>
            <a:r>
              <a:rPr lang="en-US" sz="3200" dirty="0" smtClean="0">
                <a:latin typeface="+mj-lt"/>
              </a:rPr>
              <a:t> </a:t>
            </a:r>
            <a:endParaRPr lang="en-US" sz="3200" dirty="0"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57" y="2641282"/>
            <a:ext cx="3500564" cy="2674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357" y="2641281"/>
            <a:ext cx="2615947" cy="3088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2180" y="2641282"/>
            <a:ext cx="2287271" cy="343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516256" y="6180443"/>
            <a:ext cx="332232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hlinkClick r:id="rId5"/>
              </a:rPr>
              <a:t>https://</a:t>
            </a:r>
            <a:r>
              <a:rPr lang="en-US" sz="1100" dirty="0" smtClean="0">
                <a:hlinkClick r:id="rId5"/>
              </a:rPr>
              <a:t>www.youtube.com/watch?v=E2VCwBzGdPM</a:t>
            </a:r>
            <a:r>
              <a:rPr lang="en-US" sz="1100" dirty="0" smtClean="0"/>
              <a:t> </a:t>
            </a:r>
            <a:endParaRPr lang="en-US" sz="1100" dirty="0"/>
          </a:p>
        </p:txBody>
      </p:sp>
      <p:sp>
        <p:nvSpPr>
          <p:cNvPr id="5" name="Rectangle 4"/>
          <p:cNvSpPr/>
          <p:nvPr/>
        </p:nvSpPr>
        <p:spPr>
          <a:xfrm>
            <a:off x="4854367" y="6192063"/>
            <a:ext cx="320792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>
                <a:hlinkClick r:id="rId6"/>
              </a:rPr>
              <a:t>https://</a:t>
            </a:r>
            <a:r>
              <a:rPr lang="en-US" sz="1100" dirty="0" smtClean="0">
                <a:hlinkClick r:id="rId6"/>
              </a:rPr>
              <a:t>www.youtube.com/watch?v=qDQpZT3GhDg</a:t>
            </a:r>
            <a:r>
              <a:rPr lang="en-US" sz="1100" dirty="0" smtClean="0"/>
              <a:t> </a:t>
            </a:r>
            <a:endParaRPr lang="en-US" sz="1100" dirty="0"/>
          </a:p>
        </p:txBody>
      </p:sp>
      <p:sp>
        <p:nvSpPr>
          <p:cNvPr id="6" name="Rectangle 5"/>
          <p:cNvSpPr/>
          <p:nvPr/>
        </p:nvSpPr>
        <p:spPr>
          <a:xfrm>
            <a:off x="8603071" y="6192063"/>
            <a:ext cx="318548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>
                <a:hlinkClick r:id="rId7"/>
              </a:rPr>
              <a:t>https://</a:t>
            </a:r>
            <a:r>
              <a:rPr lang="en-US" sz="1100" dirty="0" smtClean="0">
                <a:hlinkClick r:id="rId7"/>
              </a:rPr>
              <a:t>www.youtube.com/watch?v=VCDOr6au_H8</a:t>
            </a:r>
            <a:r>
              <a:rPr lang="en-US" sz="1100" dirty="0" smtClean="0"/>
              <a:t> 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467102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NAACP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>
                <a:solidFill>
                  <a:srgbClr val="FF0000"/>
                </a:solidFill>
              </a:rPr>
              <a:t>National Association for the Advancement of Colored People</a:t>
            </a:r>
          </a:p>
          <a:p>
            <a:pPr lvl="1"/>
            <a:r>
              <a:rPr lang="en-US" u="sng" dirty="0" smtClean="0">
                <a:solidFill>
                  <a:srgbClr val="FF0000"/>
                </a:solidFill>
              </a:rPr>
              <a:t>Economic and political improvement</a:t>
            </a:r>
          </a:p>
          <a:p>
            <a:r>
              <a:rPr lang="en-US" u="sng" dirty="0" smtClean="0">
                <a:solidFill>
                  <a:srgbClr val="FF0000"/>
                </a:solidFill>
              </a:rPr>
              <a:t>Battled against discrimination</a:t>
            </a:r>
          </a:p>
          <a:p>
            <a:r>
              <a:rPr lang="en-US" dirty="0" smtClean="0"/>
              <a:t>Lobbying public officials</a:t>
            </a:r>
          </a:p>
          <a:p>
            <a:r>
              <a:rPr lang="en-US" u="sng" dirty="0" smtClean="0">
                <a:solidFill>
                  <a:srgbClr val="FF0000"/>
                </a:solidFill>
              </a:rPr>
              <a:t>Protested lynching and passed anti-lynching laws </a:t>
            </a:r>
            <a:r>
              <a:rPr lang="en-US" dirty="0" smtClean="0"/>
              <a:t>in the House of Representatives in 1922- Denied at the Senate-</a:t>
            </a:r>
            <a:r>
              <a:rPr lang="en-US" u="sng" dirty="0" smtClean="0">
                <a:solidFill>
                  <a:srgbClr val="FF0000"/>
                </a:solidFill>
              </a:rPr>
              <a:t> reduced the number of </a:t>
            </a:r>
            <a:r>
              <a:rPr lang="en-US" u="sng" dirty="0" err="1" smtClean="0">
                <a:solidFill>
                  <a:srgbClr val="FF0000"/>
                </a:solidFill>
              </a:rPr>
              <a:t>lynchings</a:t>
            </a:r>
            <a:r>
              <a:rPr lang="en-US" u="sng" dirty="0" smtClean="0">
                <a:solidFill>
                  <a:srgbClr val="FF0000"/>
                </a:solidFill>
              </a:rPr>
              <a:t> that took place</a:t>
            </a:r>
          </a:p>
          <a:p>
            <a:r>
              <a:rPr lang="en-US" dirty="0" smtClean="0"/>
              <a:t>Joined Labor Unions to overturn alleged racist politicians into office</a:t>
            </a:r>
          </a:p>
        </p:txBody>
      </p:sp>
    </p:spTree>
    <p:extLst>
      <p:ext uri="{BB962C8B-B14F-4D97-AF65-F5344CB8AC3E}">
        <p14:creationId xmlns:p14="http://schemas.microsoft.com/office/powerpoint/2010/main" val="358954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Black Nationalism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6009" y="1288922"/>
            <a:ext cx="6534912" cy="5569078"/>
          </a:xfrm>
        </p:spPr>
        <p:txBody>
          <a:bodyPr>
            <a:normAutofit/>
          </a:bodyPr>
          <a:lstStyle/>
          <a:p>
            <a:r>
              <a:rPr lang="en-US" u="sng" dirty="0" smtClean="0">
                <a:solidFill>
                  <a:srgbClr val="FF0000"/>
                </a:solidFill>
              </a:rPr>
              <a:t>Black pride and heritage </a:t>
            </a:r>
          </a:p>
          <a:p>
            <a:r>
              <a:rPr lang="en-US" dirty="0" smtClean="0"/>
              <a:t>Some called for African Americans to separate from White Americans</a:t>
            </a:r>
          </a:p>
          <a:p>
            <a:r>
              <a:rPr lang="en-US" u="sng" dirty="0" smtClean="0">
                <a:solidFill>
                  <a:srgbClr val="FF0000"/>
                </a:solidFill>
              </a:rPr>
              <a:t>Jamaican, Marcus Garvey enthused millions of African Americans with his “Negro Nationalism” </a:t>
            </a:r>
          </a:p>
          <a:p>
            <a:pPr lvl="1"/>
            <a:r>
              <a:rPr lang="en-US" dirty="0" smtClean="0"/>
              <a:t>UNIA</a:t>
            </a:r>
          </a:p>
          <a:p>
            <a:pPr lvl="1"/>
            <a:r>
              <a:rPr lang="en-US" dirty="0" smtClean="0"/>
              <a:t>Black pride and unity</a:t>
            </a:r>
          </a:p>
          <a:p>
            <a:pPr lvl="1"/>
            <a:r>
              <a:rPr lang="en-US" dirty="0" smtClean="0"/>
              <a:t>Individuals can gain political power by educating themselves </a:t>
            </a:r>
          </a:p>
          <a:p>
            <a:pPr lvl="1"/>
            <a:r>
              <a:rPr lang="en-US" dirty="0" smtClean="0"/>
              <a:t>Separation and unity from whites…proposed leading them to Africa</a:t>
            </a:r>
          </a:p>
          <a:p>
            <a:pPr lvl="1"/>
            <a:r>
              <a:rPr lang="en-US" u="sng" dirty="0" smtClean="0">
                <a:solidFill>
                  <a:srgbClr val="FF0000"/>
                </a:solidFill>
              </a:rPr>
              <a:t>President Coolidge used Garvey’s immigrant status as a way to have him deported to Jamaica.  </a:t>
            </a:r>
          </a:p>
          <a:p>
            <a:pPr lvl="1"/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0920" y="1395253"/>
            <a:ext cx="3697225" cy="4547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7512787" y="6051019"/>
            <a:ext cx="33934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hlinkClick r:id="rId3"/>
              </a:rPr>
              <a:t>https://</a:t>
            </a:r>
            <a:r>
              <a:rPr lang="en-US" sz="1200" dirty="0" smtClean="0">
                <a:hlinkClick r:id="rId3"/>
              </a:rPr>
              <a:t>www.youtube.com/watch?v=d08ZnxapXFQ</a:t>
            </a:r>
            <a:r>
              <a:rPr lang="en-US" sz="1200" dirty="0" smtClean="0"/>
              <a:t>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247966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 and Literature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 smtClean="0">
                <a:solidFill>
                  <a:srgbClr val="FF0000"/>
                </a:solidFill>
              </a:rPr>
              <a:t>American Artists and writers challenged traditional ideas as they searched for meaning in the modern world</a:t>
            </a:r>
          </a:p>
          <a:p>
            <a:pPr lvl="1"/>
            <a:r>
              <a:rPr lang="en-US" dirty="0" smtClean="0"/>
              <a:t>Bohemian Lifestyle- artistic and unconventional </a:t>
            </a:r>
            <a:endParaRPr lang="en-US" dirty="0"/>
          </a:p>
          <a:p>
            <a:pPr lvl="2"/>
            <a:r>
              <a:rPr lang="en-US" dirty="0" smtClean="0"/>
              <a:t>Manhattan’s Greenwich Village</a:t>
            </a:r>
          </a:p>
          <a:p>
            <a:pPr lvl="2"/>
            <a:r>
              <a:rPr lang="en-US" dirty="0" smtClean="0"/>
              <a:t>Chicago’s South Side</a:t>
            </a:r>
          </a:p>
          <a:p>
            <a:pPr lvl="1"/>
            <a:r>
              <a:rPr lang="en-US" dirty="0" smtClean="0"/>
              <a:t>Individual, Modern experience</a:t>
            </a:r>
          </a:p>
          <a:p>
            <a:r>
              <a:rPr lang="en-US" dirty="0" smtClean="0"/>
              <a:t>Painters</a:t>
            </a:r>
          </a:p>
          <a:p>
            <a:pPr lvl="1"/>
            <a:r>
              <a:rPr lang="en-US" dirty="0" smtClean="0"/>
              <a:t>John Marin- drew urban dynamics of NYC</a:t>
            </a:r>
          </a:p>
          <a:p>
            <a:pPr lvl="1"/>
            <a:r>
              <a:rPr lang="en-US" dirty="0" smtClean="0"/>
              <a:t>Charles Sheeler- added cubism to rural American landscapes</a:t>
            </a:r>
          </a:p>
          <a:p>
            <a:pPr lvl="1"/>
            <a:r>
              <a:rPr lang="en-US" dirty="0" smtClean="0"/>
              <a:t>Georgia O’Keeffe-landscapes and flowers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24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John Marin	 Charles Sheeler	 Georgia O'Keeffe</a:t>
            </a:r>
            <a:endParaRPr lang="en-US" dirty="0"/>
          </a:p>
        </p:txBody>
      </p:sp>
      <p:pic>
        <p:nvPicPr>
          <p:cNvPr id="1026" name="Picture 2" descr="http://upload.wikimedia.org/wikipedia/commons/1/18/Alfred_Stieglitz_portrait_of_John_Marin_from_19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446" y="1267968"/>
            <a:ext cx="2054108" cy="263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americanmoderns.org/images/fs-marin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12" y="3998976"/>
            <a:ext cx="3523781" cy="258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140" y="1382014"/>
            <a:ext cx="1804036" cy="240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110" y="3998977"/>
            <a:ext cx="3206096" cy="248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9946" y="1435005"/>
            <a:ext cx="1892645" cy="229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929" y="4006851"/>
            <a:ext cx="3114676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820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Poets and Writers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34635" y="1835897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Writers</a:t>
            </a:r>
          </a:p>
          <a:p>
            <a:pPr lvl="1"/>
            <a:r>
              <a:rPr lang="en-US" dirty="0" smtClean="0"/>
              <a:t>Carl Sandburg</a:t>
            </a:r>
          </a:p>
          <a:p>
            <a:pPr lvl="1"/>
            <a:r>
              <a:rPr lang="en-US" dirty="0" smtClean="0"/>
              <a:t>Willa Cather</a:t>
            </a:r>
          </a:p>
          <a:p>
            <a:pPr lvl="1"/>
            <a:r>
              <a:rPr lang="en-US" dirty="0" smtClean="0"/>
              <a:t>Sinclair Lewis</a:t>
            </a:r>
          </a:p>
          <a:p>
            <a:pPr lvl="1"/>
            <a:r>
              <a:rPr lang="en-US" dirty="0" smtClean="0"/>
              <a:t>Edith Wharton</a:t>
            </a:r>
          </a:p>
          <a:p>
            <a:pPr lvl="1"/>
            <a:r>
              <a:rPr lang="en-US" dirty="0" smtClean="0"/>
              <a:t>Edna St. Vincent Millay</a:t>
            </a:r>
          </a:p>
          <a:p>
            <a:r>
              <a:rPr lang="en-US" dirty="0" smtClean="0"/>
              <a:t>Poets</a:t>
            </a:r>
          </a:p>
          <a:p>
            <a:pPr lvl="1"/>
            <a:r>
              <a:rPr lang="en-US" dirty="0" smtClean="0"/>
              <a:t>Amy Lowell</a:t>
            </a:r>
          </a:p>
          <a:p>
            <a:pPr lvl="1"/>
            <a:r>
              <a:rPr lang="en-US" dirty="0" smtClean="0"/>
              <a:t>Ezra Pound</a:t>
            </a:r>
          </a:p>
          <a:p>
            <a:pPr lvl="1"/>
            <a:r>
              <a:rPr lang="en-US" dirty="0" smtClean="0"/>
              <a:t>William Carlos Williams</a:t>
            </a:r>
          </a:p>
          <a:p>
            <a:pPr lvl="1"/>
            <a:r>
              <a:rPr lang="en-US" dirty="0" smtClean="0"/>
              <a:t>T.S. Elliot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4777" y="1835897"/>
            <a:ext cx="5181600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Diverse writers</a:t>
            </a:r>
          </a:p>
          <a:p>
            <a:r>
              <a:rPr lang="en-US" u="sng" dirty="0" smtClean="0">
                <a:solidFill>
                  <a:srgbClr val="FF0000"/>
                </a:solidFill>
              </a:rPr>
              <a:t>Individual ideas broken from tradition</a:t>
            </a:r>
          </a:p>
          <a:p>
            <a:r>
              <a:rPr lang="en-US" dirty="0" smtClean="0"/>
              <a:t>Expressed moments in time</a:t>
            </a:r>
            <a:endParaRPr lang="en-US" dirty="0"/>
          </a:p>
          <a:p>
            <a:r>
              <a:rPr lang="en-US" u="sng" dirty="0" smtClean="0">
                <a:solidFill>
                  <a:srgbClr val="FF0000"/>
                </a:solidFill>
              </a:rPr>
              <a:t>Realism, modern life, loss of spirituality</a:t>
            </a:r>
          </a:p>
          <a:p>
            <a:r>
              <a:rPr lang="en-US" u="sng" dirty="0" smtClean="0">
                <a:solidFill>
                  <a:srgbClr val="FF0000"/>
                </a:solidFill>
              </a:rPr>
              <a:t>Consumerism</a:t>
            </a:r>
          </a:p>
        </p:txBody>
      </p:sp>
    </p:spTree>
    <p:extLst>
      <p:ext uri="{BB962C8B-B14F-4D97-AF65-F5344CB8AC3E}">
        <p14:creationId xmlns:p14="http://schemas.microsoft.com/office/powerpoint/2010/main" val="31482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49" y="1106043"/>
            <a:ext cx="2307717" cy="2672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180" y="1106043"/>
            <a:ext cx="1640965" cy="2677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0944" y="1091184"/>
            <a:ext cx="1775929" cy="2660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3053" y="1106044"/>
            <a:ext cx="1764048" cy="2646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838201" y="670561"/>
            <a:ext cx="5181600" cy="550640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T.S. Elliot</a:t>
            </a: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172201" y="633985"/>
            <a:ext cx="5181600" cy="5542979"/>
          </a:xfrm>
        </p:spPr>
        <p:txBody>
          <a:bodyPr/>
          <a:lstStyle/>
          <a:p>
            <a:pPr marL="0" lvl="1" indent="0" algn="ctr">
              <a:spcBef>
                <a:spcPts val="1000"/>
              </a:spcBef>
              <a:buNone/>
            </a:pPr>
            <a:r>
              <a:rPr lang="en-US" sz="2800" dirty="0"/>
              <a:t>Carl Sandburg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69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Artists who Criticized the modern American way of life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>
                <a:solidFill>
                  <a:srgbClr val="FF0000"/>
                </a:solidFill>
              </a:rPr>
              <a:t>Poets and Artists disillusioned by WWI moved to Paris, the center of artistic life</a:t>
            </a:r>
          </a:p>
          <a:p>
            <a:pPr lvl="1"/>
            <a:r>
              <a:rPr lang="en-US" u="sng" dirty="0" smtClean="0">
                <a:solidFill>
                  <a:srgbClr val="FF0000"/>
                </a:solidFill>
              </a:rPr>
              <a:t>Gertrude Stein dubbed the artists in America “The Lost Generation”</a:t>
            </a:r>
          </a:p>
          <a:p>
            <a:pPr lvl="1"/>
            <a:r>
              <a:rPr lang="en-US" dirty="0" smtClean="0"/>
              <a:t>Ernest Hemmingway</a:t>
            </a:r>
          </a:p>
          <a:p>
            <a:pPr lvl="2"/>
            <a:r>
              <a:rPr lang="en-US" i="1" dirty="0" smtClean="0"/>
              <a:t>A Farewell to Arms</a:t>
            </a:r>
          </a:p>
          <a:p>
            <a:pPr lvl="3"/>
            <a:r>
              <a:rPr lang="en-US" dirty="0" smtClean="0"/>
              <a:t>The War and it’s aftermath</a:t>
            </a:r>
          </a:p>
          <a:p>
            <a:pPr lvl="1"/>
            <a:r>
              <a:rPr lang="en-US" dirty="0" smtClean="0"/>
              <a:t>F. Scott Fitzgerald</a:t>
            </a:r>
          </a:p>
          <a:p>
            <a:pPr lvl="2"/>
            <a:r>
              <a:rPr lang="en-US" i="1" dirty="0" smtClean="0"/>
              <a:t>Great Gatsby</a:t>
            </a:r>
          </a:p>
          <a:p>
            <a:pPr lvl="3"/>
            <a:r>
              <a:rPr lang="en-US" dirty="0" smtClean="0"/>
              <a:t>A look a the superficial lifestyle of Americans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459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838201" y="463296"/>
            <a:ext cx="5181600" cy="57136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 smtClean="0"/>
              <a:t>F. Scott Fitzgerald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6184393" y="475489"/>
            <a:ext cx="5181600" cy="575024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 smtClean="0"/>
              <a:t>Hemmingway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616" y="923033"/>
            <a:ext cx="1792412" cy="2759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2825" y="923031"/>
            <a:ext cx="1906692" cy="2759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http://www.thepursuitofsassiness.com/wp-content/uploads/2012/12/hway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264" y="923030"/>
            <a:ext cx="2263609" cy="2752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http://classicalcybelle.files.wordpress.com/2011/02/a_farewell_to_arm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7511" y="923033"/>
            <a:ext cx="1890542" cy="2759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101" y="3918270"/>
            <a:ext cx="1757236" cy="2666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671" y="3813337"/>
            <a:ext cx="2095500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651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Popular 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>
                <a:solidFill>
                  <a:srgbClr val="FF0000"/>
                </a:solidFill>
              </a:rPr>
              <a:t>Sports, Music, Theater, Movies, Radio</a:t>
            </a:r>
          </a:p>
          <a:p>
            <a:pPr lvl="1"/>
            <a:r>
              <a:rPr lang="en-US" dirty="0" smtClean="0"/>
              <a:t>Silent films and “talkies” (</a:t>
            </a:r>
            <a:r>
              <a:rPr lang="en-US" i="1" dirty="0" smtClean="0"/>
              <a:t>The Jazz Singer</a:t>
            </a:r>
            <a:r>
              <a:rPr lang="en-US" dirty="0" smtClean="0"/>
              <a:t>, the first talking picture)</a:t>
            </a:r>
          </a:p>
          <a:p>
            <a:pPr lvl="1"/>
            <a:r>
              <a:rPr lang="en-US" dirty="0" smtClean="0"/>
              <a:t>Creation of the celebrity</a:t>
            </a:r>
          </a:p>
          <a:p>
            <a:pPr lvl="1"/>
            <a:r>
              <a:rPr lang="en-US" dirty="0" smtClean="0"/>
              <a:t>Air conditioned theaters</a:t>
            </a:r>
          </a:p>
          <a:p>
            <a:pPr lvl="1"/>
            <a:r>
              <a:rPr lang="en-US" u="sng" dirty="0" smtClean="0">
                <a:solidFill>
                  <a:srgbClr val="FF0000"/>
                </a:solidFill>
              </a:rPr>
              <a:t>Radio made baseball more popular than ever</a:t>
            </a:r>
          </a:p>
          <a:p>
            <a:pPr lvl="2"/>
            <a:r>
              <a:rPr lang="en-US" u="sng" dirty="0" smtClean="0">
                <a:solidFill>
                  <a:srgbClr val="FF0000"/>
                </a:solidFill>
              </a:rPr>
              <a:t>National Community</a:t>
            </a:r>
          </a:p>
          <a:p>
            <a:pPr lvl="2"/>
            <a:r>
              <a:rPr lang="en-US" u="sng" dirty="0" smtClean="0">
                <a:solidFill>
                  <a:srgbClr val="FF0000"/>
                </a:solidFill>
              </a:rPr>
              <a:t>Shared Experiences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717882" y="3244334"/>
            <a:ext cx="48091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www.youtube.com/watch?v=j48T9BoKxlI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0514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5: </a:t>
            </a:r>
            <a:br>
              <a:rPr lang="en-US" dirty="0" smtClean="0"/>
            </a:br>
            <a:r>
              <a:rPr lang="en-US" dirty="0" smtClean="0"/>
              <a:t>African American Culture and Politics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2" y="1825625"/>
            <a:ext cx="10515600" cy="5032375"/>
          </a:xfrm>
        </p:spPr>
        <p:txBody>
          <a:bodyPr>
            <a:normAutofit/>
          </a:bodyPr>
          <a:lstStyle/>
          <a:p>
            <a:r>
              <a:rPr lang="en-US" sz="3200" dirty="0" smtClean="0"/>
              <a:t>During WWI and the 1920s hundreds of thousands of African Americans joined the Great Migration from the rural South to the industrial Northern cities to work.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sz="1200" dirty="0" smtClean="0"/>
          </a:p>
        </p:txBody>
      </p:sp>
      <p:pic>
        <p:nvPicPr>
          <p:cNvPr id="3074" name="Picture 2" descr="http://www.history.com/s3static/video-thumbnails/AETN-History_VMS/21/128/History_Harlem_Renaissance_SF_HD_still_624x3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206" y="3244278"/>
            <a:ext cx="5132204" cy="2895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529898" y="6317317"/>
            <a:ext cx="48708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https://www.youtube.com/watch?v=B-ybTyhiaVY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26735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737</TotalTime>
  <Words>737</Words>
  <Application>Microsoft Office PowerPoint</Application>
  <PresentationFormat>Widescreen</PresentationFormat>
  <Paragraphs>171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Trebuchet MS</vt:lpstr>
      <vt:lpstr>Wingdings 3</vt:lpstr>
      <vt:lpstr>Facet</vt:lpstr>
      <vt:lpstr>Chapter 8: The Jazz Age   Lesson 4: Cultural Innovation Lesson 5: African American Culture and Politics</vt:lpstr>
      <vt:lpstr>Art and Literature</vt:lpstr>
      <vt:lpstr>John Marin  Charles Sheeler  Georgia O'Keeffe</vt:lpstr>
      <vt:lpstr>Poets and Writers</vt:lpstr>
      <vt:lpstr>PowerPoint Presentation</vt:lpstr>
      <vt:lpstr>Artists who Criticized the modern American way of life</vt:lpstr>
      <vt:lpstr>PowerPoint Presentation</vt:lpstr>
      <vt:lpstr>Popular Culture</vt:lpstr>
      <vt:lpstr>Lesson 5:  African American Culture and Politics</vt:lpstr>
      <vt:lpstr>The Harlem Renaissance</vt:lpstr>
      <vt:lpstr>Claud McKay   Langston Hughes </vt:lpstr>
      <vt:lpstr>Claude McKay, 1889 - 1948 If We Must Die</vt:lpstr>
      <vt:lpstr> Langston Hughes                         Mother to Son </vt:lpstr>
      <vt:lpstr>Jazz and Blues</vt:lpstr>
      <vt:lpstr>The NAACP</vt:lpstr>
      <vt:lpstr>Black Nationalism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7: The Jazz Age   Lesson 4: Cultural Innovation Lesson 5: African American Culture and Politics</dc:title>
  <dc:creator>Courtney Brown</dc:creator>
  <cp:lastModifiedBy>Sacerdote, Kevin R.</cp:lastModifiedBy>
  <cp:revision>39</cp:revision>
  <cp:lastPrinted>2015-01-26T14:43:07Z</cp:lastPrinted>
  <dcterms:created xsi:type="dcterms:W3CDTF">2015-01-25T20:28:04Z</dcterms:created>
  <dcterms:modified xsi:type="dcterms:W3CDTF">2016-12-12T13:10:21Z</dcterms:modified>
</cp:coreProperties>
</file>